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478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07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74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35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42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154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016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458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87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118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F04FE-4FB9-407F-8364-B10D0417C786}" type="datetimeFigureOut">
              <a:rPr lang="pt-BR" smtClean="0"/>
              <a:t>06/10/2018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9BC71-0754-4968-AF52-D780CCACB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524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" y="0"/>
            <a:ext cx="9135036" cy="6858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179512" y="260648"/>
            <a:ext cx="64087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latin typeface="Elephant" pitchFamily="18" charset="0"/>
              </a:rPr>
              <a:t>DINÂMICA JOVENS</a:t>
            </a:r>
            <a:endParaRPr lang="pt-BR" sz="3600" dirty="0">
              <a:latin typeface="Elephant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482" y="1340768"/>
            <a:ext cx="913503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rgbClr val="FFFF00"/>
                </a:solidFill>
                <a:latin typeface="Arial Black" pitchFamily="34" charset="0"/>
              </a:rPr>
              <a:t>CARTA A SARDES ( APOC. 3 </a:t>
            </a:r>
            <a:r>
              <a:rPr lang="pt-BR" sz="4400" dirty="0" smtClean="0">
                <a:solidFill>
                  <a:srgbClr val="FFFF00"/>
                </a:solidFill>
                <a:latin typeface="Arial Black" pitchFamily="34" charset="0"/>
              </a:rPr>
              <a:t>)</a:t>
            </a:r>
          </a:p>
          <a:p>
            <a:pPr algn="ctr"/>
            <a:endParaRPr lang="pt-BR" sz="2400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pt-BR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pt-BR" sz="2400" dirty="0">
              <a:solidFill>
                <a:schemeClr val="bg1"/>
              </a:solidFill>
              <a:latin typeface="Arial Black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800" dirty="0" smtClean="0">
                <a:solidFill>
                  <a:schemeClr val="bg1"/>
                </a:solidFill>
                <a:latin typeface="Arial Black" pitchFamily="34" charset="0"/>
              </a:rPr>
              <a:t>QUAL </a:t>
            </a:r>
            <a:r>
              <a:rPr lang="pt-BR" sz="2800" dirty="0">
                <a:solidFill>
                  <a:schemeClr val="bg1"/>
                </a:solidFill>
                <a:latin typeface="Arial Black" pitchFamily="34" charset="0"/>
              </a:rPr>
              <a:t>É ESSE TESOURO </a:t>
            </a:r>
            <a:r>
              <a:rPr lang="pt-BR" sz="2800" dirty="0" smtClean="0">
                <a:solidFill>
                  <a:schemeClr val="bg1"/>
                </a:solidFill>
                <a:latin typeface="Arial Black" pitchFamily="34" charset="0"/>
              </a:rPr>
              <a:t>?</a:t>
            </a:r>
          </a:p>
          <a:p>
            <a:endParaRPr lang="pt-BR" sz="2800" dirty="0">
              <a:solidFill>
                <a:schemeClr val="bg1"/>
              </a:solidFill>
              <a:latin typeface="Arial Black" pitchFamily="34" charset="0"/>
            </a:endParaRPr>
          </a:p>
          <a:p>
            <a:endParaRPr lang="pt-BR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pt-BR" sz="28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pt-BR" sz="2800" dirty="0">
                <a:solidFill>
                  <a:schemeClr val="bg1"/>
                </a:solidFill>
                <a:latin typeface="Arial Black" pitchFamily="34" charset="0"/>
              </a:rPr>
              <a:t>2. QUAL PESSOA DA TRINDADE ESTÁ RELACIONADO AO TESOURO ? </a:t>
            </a:r>
          </a:p>
        </p:txBody>
      </p:sp>
    </p:spTree>
    <p:extLst>
      <p:ext uri="{BB962C8B-B14F-4D97-AF65-F5344CB8AC3E}">
        <p14:creationId xmlns:p14="http://schemas.microsoft.com/office/powerpoint/2010/main" val="17093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" y="0"/>
            <a:ext cx="9135036" cy="6858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179512" y="260648"/>
            <a:ext cx="64087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latin typeface="Elephant" pitchFamily="18" charset="0"/>
              </a:rPr>
              <a:t>DINÂMICA JOVENS</a:t>
            </a:r>
            <a:endParaRPr lang="pt-BR" sz="3600" dirty="0">
              <a:latin typeface="Elephant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482" y="1340768"/>
            <a:ext cx="913503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rgbClr val="FFFF00"/>
                </a:solidFill>
                <a:latin typeface="Arial Black" pitchFamily="34" charset="0"/>
              </a:rPr>
              <a:t>CARTA A SARDES ( APOC. 3 </a:t>
            </a:r>
            <a:r>
              <a:rPr lang="pt-BR" sz="4400" dirty="0" smtClean="0">
                <a:solidFill>
                  <a:srgbClr val="FFFF00"/>
                </a:solidFill>
                <a:latin typeface="Arial Black" pitchFamily="34" charset="0"/>
              </a:rPr>
              <a:t>)</a:t>
            </a:r>
          </a:p>
          <a:p>
            <a:pPr algn="ctr"/>
            <a:endParaRPr lang="pt-BR" sz="2400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pt-BR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pt-BR" sz="2400" dirty="0">
              <a:solidFill>
                <a:schemeClr val="bg1"/>
              </a:solidFill>
              <a:latin typeface="Arial Black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800" dirty="0" smtClean="0">
                <a:solidFill>
                  <a:schemeClr val="bg1"/>
                </a:solidFill>
                <a:latin typeface="Arial Black" pitchFamily="34" charset="0"/>
              </a:rPr>
              <a:t>QUAL </a:t>
            </a:r>
            <a:r>
              <a:rPr lang="pt-BR" sz="2800" dirty="0">
                <a:solidFill>
                  <a:schemeClr val="bg1"/>
                </a:solidFill>
                <a:latin typeface="Arial Black" pitchFamily="34" charset="0"/>
              </a:rPr>
              <a:t>É ESSE TESOURO </a:t>
            </a:r>
            <a:r>
              <a:rPr lang="pt-BR" sz="2800" dirty="0" smtClean="0">
                <a:solidFill>
                  <a:schemeClr val="bg1"/>
                </a:solidFill>
                <a:latin typeface="Arial Black" pitchFamily="34" charset="0"/>
              </a:rPr>
              <a:t>?</a:t>
            </a:r>
          </a:p>
          <a:p>
            <a:r>
              <a:rPr lang="pt-BR" sz="2800" b="1" dirty="0">
                <a:solidFill>
                  <a:srgbClr val="FFFF00"/>
                </a:solidFill>
                <a:latin typeface="Arial Black" pitchFamily="34" charset="0"/>
              </a:rPr>
              <a:t>– O tesouro escondido – Palavra de Deus</a:t>
            </a:r>
          </a:p>
          <a:p>
            <a:endParaRPr lang="pt-BR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pt-BR" sz="28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pt-BR" sz="2800" dirty="0">
                <a:solidFill>
                  <a:schemeClr val="bg1"/>
                </a:solidFill>
                <a:latin typeface="Arial Black" pitchFamily="34" charset="0"/>
              </a:rPr>
              <a:t>2. QUAL PESSOA DA TRINDADE ESTÁ RELACIONADO AO TESOURO </a:t>
            </a:r>
            <a:r>
              <a:rPr lang="pt-BR" sz="2800" dirty="0" smtClean="0">
                <a:solidFill>
                  <a:schemeClr val="bg1"/>
                </a:solidFill>
                <a:latin typeface="Arial Black" pitchFamily="34" charset="0"/>
              </a:rPr>
              <a:t>?</a:t>
            </a:r>
          </a:p>
          <a:p>
            <a:endParaRPr lang="pt-BR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pt-BR" sz="2800" dirty="0" smtClean="0">
                <a:solidFill>
                  <a:srgbClr val="FFFF00"/>
                </a:solidFill>
                <a:latin typeface="Arial Black" pitchFamily="34" charset="0"/>
              </a:rPr>
              <a:t>-O Espirito Santo</a:t>
            </a:r>
            <a:r>
              <a:rPr lang="pt-BR" sz="2800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  <a:endParaRPr lang="pt-BR" sz="28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08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" y="0"/>
            <a:ext cx="9135036" cy="6858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179512" y="260648"/>
            <a:ext cx="64087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latin typeface="Elephant" pitchFamily="18" charset="0"/>
              </a:rPr>
              <a:t>DINÂMICA JOVENS</a:t>
            </a:r>
            <a:endParaRPr lang="pt-BR" sz="3600" dirty="0">
              <a:latin typeface="Elephant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482" y="1340768"/>
            <a:ext cx="913503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rgbClr val="FFFF00"/>
                </a:solidFill>
                <a:latin typeface="Arial Black" pitchFamily="34" charset="0"/>
              </a:rPr>
              <a:t>CARTA A SARDES ( APOC. 3 </a:t>
            </a:r>
            <a:r>
              <a:rPr lang="pt-BR" sz="4400" dirty="0" smtClean="0">
                <a:solidFill>
                  <a:srgbClr val="FFFF00"/>
                </a:solidFill>
                <a:latin typeface="Arial Black" pitchFamily="34" charset="0"/>
              </a:rPr>
              <a:t>)</a:t>
            </a:r>
          </a:p>
          <a:p>
            <a:pPr algn="ctr"/>
            <a:endParaRPr lang="pt-BR" sz="2400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pt-BR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r>
              <a:rPr lang="pt-BR" sz="2800" dirty="0">
                <a:solidFill>
                  <a:schemeClr val="bg1"/>
                </a:solidFill>
                <a:latin typeface="Arial Black" pitchFamily="34" charset="0"/>
              </a:rPr>
              <a:t>. QUAL O MOTIVO DO ESCONDER DO TESOURO ? </a:t>
            </a:r>
          </a:p>
          <a:p>
            <a:endParaRPr lang="pt-BR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pt-BR" sz="28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pt-BR" sz="2800" dirty="0">
                <a:solidFill>
                  <a:schemeClr val="bg1"/>
                </a:solidFill>
                <a:latin typeface="Arial Black" pitchFamily="34" charset="0"/>
              </a:rPr>
              <a:t>4. QUE DATA APROXIMADAMENTE SE DEU </a:t>
            </a:r>
            <a:r>
              <a:rPr lang="pt-BR" sz="2800" dirty="0" smtClean="0">
                <a:solidFill>
                  <a:schemeClr val="bg1"/>
                </a:solidFill>
                <a:latin typeface="Arial Black" pitchFamily="34" charset="0"/>
              </a:rPr>
              <a:t>ESTE MOMENTO </a:t>
            </a:r>
            <a:r>
              <a:rPr lang="pt-BR" sz="2800" dirty="0">
                <a:solidFill>
                  <a:schemeClr val="bg1"/>
                </a:solidFill>
                <a:latin typeface="Arial Black" pitchFamily="34" charset="0"/>
              </a:rPr>
              <a:t>HISTÓRICO ?</a:t>
            </a:r>
          </a:p>
        </p:txBody>
      </p:sp>
    </p:spTree>
    <p:extLst>
      <p:ext uri="{BB962C8B-B14F-4D97-AF65-F5344CB8AC3E}">
        <p14:creationId xmlns:p14="http://schemas.microsoft.com/office/powerpoint/2010/main" val="1868993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" y="0"/>
            <a:ext cx="9135036" cy="6858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179512" y="260648"/>
            <a:ext cx="64087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latin typeface="Elephant" pitchFamily="18" charset="0"/>
              </a:rPr>
              <a:t>DINÂMICA JOVENS</a:t>
            </a:r>
            <a:endParaRPr lang="pt-BR" sz="3600" dirty="0">
              <a:latin typeface="Elephant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3392" y="1175048"/>
            <a:ext cx="913503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rgbClr val="FFFF00"/>
                </a:solidFill>
                <a:latin typeface="Arial Black" pitchFamily="34" charset="0"/>
              </a:rPr>
              <a:t>CARTA A SARDES ( APOC. 3 </a:t>
            </a:r>
            <a:r>
              <a:rPr lang="pt-BR" sz="4400" dirty="0" smtClean="0">
                <a:solidFill>
                  <a:srgbClr val="FFFF00"/>
                </a:solidFill>
                <a:latin typeface="Arial Black" pitchFamily="34" charset="0"/>
              </a:rPr>
              <a:t>)</a:t>
            </a:r>
          </a:p>
          <a:p>
            <a:pPr algn="ctr"/>
            <a:endParaRPr lang="pt-BR" sz="28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r>
              <a:rPr lang="pt-BR" sz="2400" dirty="0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r>
              <a:rPr lang="pt-BR" sz="2400" dirty="0">
                <a:solidFill>
                  <a:schemeClr val="bg1"/>
                </a:solidFill>
                <a:latin typeface="Arial Black" pitchFamily="34" charset="0"/>
              </a:rPr>
              <a:t>. QUAL O MOTIVO DO ESCONDER DO TESOURO ? 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 Black" pitchFamily="34" charset="0"/>
              </a:rPr>
              <a:t>– A Palavra estava escondida dentro dos mosteiros e conventos – escrita em </a:t>
            </a:r>
            <a:r>
              <a:rPr lang="pt-BR" sz="2400" b="1" dirty="0" smtClean="0">
                <a:solidFill>
                  <a:srgbClr val="FFFF00"/>
                </a:solidFill>
                <a:latin typeface="Arial Black" pitchFamily="34" charset="0"/>
              </a:rPr>
              <a:t>latim, para não se  descobrir </a:t>
            </a:r>
            <a:r>
              <a:rPr lang="pt-BR" sz="2400" b="1" dirty="0">
                <a:solidFill>
                  <a:srgbClr val="FFFF00"/>
                </a:solidFill>
                <a:latin typeface="Arial Black" pitchFamily="34" charset="0"/>
              </a:rPr>
              <a:t>os desvios da igreja </a:t>
            </a:r>
            <a:r>
              <a:rPr lang="pt-BR" sz="2400" b="1" dirty="0" smtClean="0">
                <a:solidFill>
                  <a:srgbClr val="FFFF00"/>
                </a:solidFill>
                <a:latin typeface="Arial Black" pitchFamily="34" charset="0"/>
              </a:rPr>
              <a:t>romana e ao </a:t>
            </a:r>
            <a:r>
              <a:rPr lang="pt-BR" sz="2400" b="1" dirty="0">
                <a:solidFill>
                  <a:srgbClr val="FFFF00"/>
                </a:solidFill>
                <a:latin typeface="Arial Black" pitchFamily="34" charset="0"/>
              </a:rPr>
              <a:t>perceber o ambiente de imoralidade, idolatria e materialismo que imperava naquele lugar</a:t>
            </a:r>
            <a:r>
              <a:rPr lang="pt-BR" sz="2400" b="1" dirty="0" smtClean="0">
                <a:solidFill>
                  <a:srgbClr val="FFFF00"/>
                </a:solidFill>
                <a:latin typeface="Arial Black" pitchFamily="34" charset="0"/>
              </a:rPr>
              <a:t>.</a:t>
            </a:r>
          </a:p>
          <a:p>
            <a:endParaRPr lang="pt-BR" sz="2400" b="1" dirty="0">
              <a:solidFill>
                <a:srgbClr val="FFFF00"/>
              </a:solidFill>
              <a:latin typeface="Arial Black" pitchFamily="34" charset="0"/>
            </a:endParaRPr>
          </a:p>
          <a:p>
            <a:r>
              <a:rPr lang="pt-BR" sz="2400" dirty="0">
                <a:solidFill>
                  <a:schemeClr val="bg1"/>
                </a:solidFill>
                <a:latin typeface="Arial Black" pitchFamily="34" charset="0"/>
              </a:rPr>
              <a:t>4. QUE DATA APROXIMADAMENTE SE DEU </a:t>
            </a:r>
            <a:r>
              <a:rPr lang="pt-BR" sz="2400" dirty="0" smtClean="0">
                <a:solidFill>
                  <a:schemeClr val="bg1"/>
                </a:solidFill>
                <a:latin typeface="Arial Black" pitchFamily="34" charset="0"/>
              </a:rPr>
              <a:t>ESTE MOMENTO </a:t>
            </a:r>
            <a:r>
              <a:rPr lang="pt-BR" sz="2400" dirty="0">
                <a:solidFill>
                  <a:schemeClr val="bg1"/>
                </a:solidFill>
                <a:latin typeface="Arial Black" pitchFamily="34" charset="0"/>
              </a:rPr>
              <a:t>HISTÓRICO </a:t>
            </a:r>
            <a:r>
              <a:rPr lang="pt-BR" sz="2400" dirty="0" smtClean="0">
                <a:solidFill>
                  <a:schemeClr val="bg1"/>
                </a:solidFill>
                <a:latin typeface="Arial Black" pitchFamily="34" charset="0"/>
              </a:rPr>
              <a:t>?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 Black" pitchFamily="34" charset="0"/>
              </a:rPr>
              <a:t>31 de outubro de 1517 – por isso nesse dia é comemorado como sendo o Dia da Reforma Protestante.</a:t>
            </a:r>
          </a:p>
        </p:txBody>
      </p:sp>
    </p:spTree>
    <p:extLst>
      <p:ext uri="{BB962C8B-B14F-4D97-AF65-F5344CB8AC3E}">
        <p14:creationId xmlns:p14="http://schemas.microsoft.com/office/powerpoint/2010/main" val="3381529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" y="0"/>
            <a:ext cx="9135036" cy="6858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179512" y="260648"/>
            <a:ext cx="64087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latin typeface="Elephant" pitchFamily="18" charset="0"/>
              </a:rPr>
              <a:t>DINÂMICA JOVENS</a:t>
            </a:r>
            <a:endParaRPr lang="pt-BR" sz="3600" dirty="0">
              <a:latin typeface="Elephant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482" y="1340768"/>
            <a:ext cx="913503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rgbClr val="FFFF00"/>
                </a:solidFill>
                <a:latin typeface="Arial Black" pitchFamily="34" charset="0"/>
              </a:rPr>
              <a:t>CARTA A SARDES ( APOC. 3 </a:t>
            </a:r>
            <a:r>
              <a:rPr lang="pt-BR" sz="4400" dirty="0" smtClean="0">
                <a:solidFill>
                  <a:srgbClr val="FFFF00"/>
                </a:solidFill>
                <a:latin typeface="Arial Black" pitchFamily="34" charset="0"/>
              </a:rPr>
              <a:t>)</a:t>
            </a:r>
          </a:p>
          <a:p>
            <a:pPr algn="ctr"/>
            <a:endParaRPr lang="pt-BR" sz="2400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pt-BR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Black" pitchFamily="34" charset="0"/>
              </a:rPr>
              <a:t>5. QUAL É O CAMPO QUE FOI COMPRADO? </a:t>
            </a:r>
          </a:p>
          <a:p>
            <a:pPr marL="514350" indent="-514350">
              <a:buFont typeface="+mj-lt"/>
              <a:buAutoNum type="arabicPeriod"/>
            </a:pPr>
            <a:endParaRPr lang="pt-BR" sz="2800" dirty="0">
              <a:solidFill>
                <a:schemeClr val="bg1"/>
              </a:solidFill>
              <a:latin typeface="Arial Black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pt-BR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pt-BR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pt-BR" sz="2800" dirty="0" smtClean="0">
                <a:solidFill>
                  <a:schemeClr val="bg1"/>
                </a:solidFill>
                <a:latin typeface="Arial Black" pitchFamily="34" charset="0"/>
              </a:rPr>
              <a:t>6.  QUEM FOI O HOMEM QUE ACHOU O TESOURO?</a:t>
            </a:r>
            <a:endParaRPr lang="pt-BR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2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" y="0"/>
            <a:ext cx="9135036" cy="6858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179512" y="260648"/>
            <a:ext cx="64087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latin typeface="Elephant" pitchFamily="18" charset="0"/>
              </a:rPr>
              <a:t>DINÂMICA JOVENS</a:t>
            </a:r>
            <a:endParaRPr lang="pt-BR" sz="3600" dirty="0">
              <a:latin typeface="Elephant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-37083" y="1289592"/>
            <a:ext cx="913503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rgbClr val="FFFF00"/>
                </a:solidFill>
                <a:latin typeface="Arial Black" pitchFamily="34" charset="0"/>
              </a:rPr>
              <a:t>CARTA A SARDES ( APOC. 3 </a:t>
            </a:r>
            <a:r>
              <a:rPr lang="pt-BR" sz="4400" dirty="0" smtClean="0">
                <a:solidFill>
                  <a:srgbClr val="FFFF00"/>
                </a:solidFill>
                <a:latin typeface="Arial Black" pitchFamily="34" charset="0"/>
              </a:rPr>
              <a:t>)</a:t>
            </a:r>
          </a:p>
          <a:p>
            <a:pPr algn="ctr"/>
            <a:endParaRPr lang="pt-BR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pt-BR" sz="2400" dirty="0" smtClean="0">
                <a:solidFill>
                  <a:schemeClr val="bg1"/>
                </a:solidFill>
                <a:latin typeface="Arial Black" pitchFamily="34" charset="0"/>
              </a:rPr>
              <a:t>5. QUAL É O CAMPO QUE FOI COMPRADO? 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 Black" pitchFamily="34" charset="0"/>
              </a:rPr>
              <a:t>– </a:t>
            </a:r>
            <a:r>
              <a:rPr lang="pt-BR" sz="2400" b="1" dirty="0" smtClean="0">
                <a:solidFill>
                  <a:srgbClr val="FFFF00"/>
                </a:solidFill>
                <a:latin typeface="Arial Black" pitchFamily="34" charset="0"/>
              </a:rPr>
              <a:t>O campo </a:t>
            </a:r>
            <a:r>
              <a:rPr lang="pt-BR" sz="2400" b="1" dirty="0">
                <a:solidFill>
                  <a:srgbClr val="FFFF00"/>
                </a:solidFill>
                <a:latin typeface="Arial Black" pitchFamily="34" charset="0"/>
              </a:rPr>
              <a:t>dos interesses da religião romana</a:t>
            </a:r>
          </a:p>
          <a:p>
            <a:pPr marL="514350" indent="-514350">
              <a:buFont typeface="+mj-lt"/>
              <a:buAutoNum type="arabicPeriod"/>
            </a:pPr>
            <a:endParaRPr lang="pt-BR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514350" indent="-514350">
              <a:buAutoNum type="arabicPeriod" startAt="6"/>
            </a:pPr>
            <a:r>
              <a:rPr lang="pt-BR" sz="2400" dirty="0" smtClean="0">
                <a:solidFill>
                  <a:schemeClr val="bg1"/>
                </a:solidFill>
                <a:latin typeface="Arial Black" pitchFamily="34" charset="0"/>
              </a:rPr>
              <a:t>QUEM FOI O HOMEM QUE ACHOU O TESOURO?</a:t>
            </a:r>
          </a:p>
          <a:p>
            <a:r>
              <a:rPr lang="pt-BR" sz="2400" b="1" u="sng" dirty="0">
                <a:solidFill>
                  <a:srgbClr val="FFFF00"/>
                </a:solidFill>
                <a:latin typeface="Arial Black" pitchFamily="34" charset="0"/>
              </a:rPr>
              <a:t>Martinho Lutero</a:t>
            </a:r>
            <a:r>
              <a:rPr lang="pt-BR" sz="2400" b="1" u="sng" dirty="0" smtClean="0">
                <a:solidFill>
                  <a:srgbClr val="FFFF00"/>
                </a:solidFill>
                <a:latin typeface="Arial Black" pitchFamily="34" charset="0"/>
              </a:rPr>
              <a:t>:– </a:t>
            </a:r>
            <a:r>
              <a:rPr lang="pt-BR" sz="2400" b="1" dirty="0">
                <a:solidFill>
                  <a:srgbClr val="FFFF00"/>
                </a:solidFill>
                <a:latin typeface="Arial Black" pitchFamily="34" charset="0"/>
              </a:rPr>
              <a:t>Nasceu na Alemanha – era culto.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 Black" pitchFamily="34" charset="0"/>
              </a:rPr>
              <a:t>– Foi para um convento para se dedicar à vida espiritual – formou-se em teologia</a:t>
            </a:r>
          </a:p>
          <a:p>
            <a:r>
              <a:rPr lang="pt-BR" sz="2400" b="1" dirty="0">
                <a:solidFill>
                  <a:srgbClr val="FFFF00"/>
                </a:solidFill>
                <a:latin typeface="Arial Black" pitchFamily="34" charset="0"/>
              </a:rPr>
              <a:t>– Era professor da universidade e ao estudar a Palavra descobriu os desvios da igreja romana.</a:t>
            </a:r>
          </a:p>
          <a:p>
            <a:r>
              <a:rPr lang="pt-BR" sz="2400" b="1" dirty="0" smtClean="0">
                <a:solidFill>
                  <a:srgbClr val="FFFF00"/>
                </a:solidFill>
                <a:latin typeface="Arial Black" pitchFamily="34" charset="0"/>
              </a:rPr>
              <a:t>– </a:t>
            </a:r>
            <a:r>
              <a:rPr lang="pt-BR" sz="2400" b="1" dirty="0">
                <a:solidFill>
                  <a:srgbClr val="FFFF00"/>
                </a:solidFill>
                <a:latin typeface="Arial Black" pitchFamily="34" charset="0"/>
              </a:rPr>
              <a:t>Escreve suas 95 teses e as afixa na porta da igreja do Castelo de </a:t>
            </a:r>
            <a:r>
              <a:rPr lang="pt-BR" sz="2400" b="1" dirty="0" err="1">
                <a:solidFill>
                  <a:srgbClr val="FFFF00"/>
                </a:solidFill>
                <a:latin typeface="Arial Black" pitchFamily="34" charset="0"/>
              </a:rPr>
              <a:t>Wittemberg</a:t>
            </a:r>
            <a:r>
              <a:rPr lang="pt-BR" sz="2400" b="1" dirty="0">
                <a:solidFill>
                  <a:srgbClr val="FFFF00"/>
                </a:solidFill>
                <a:latin typeface="Arial Black" pitchFamily="34" charset="0"/>
              </a:rPr>
              <a:t>, no dia 31 de outubro de 1517</a:t>
            </a:r>
          </a:p>
        </p:txBody>
      </p:sp>
    </p:spTree>
    <p:extLst>
      <p:ext uri="{BB962C8B-B14F-4D97-AF65-F5344CB8AC3E}">
        <p14:creationId xmlns:p14="http://schemas.microsoft.com/office/powerpoint/2010/main" val="91485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" y="0"/>
            <a:ext cx="9135036" cy="6858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179512" y="260648"/>
            <a:ext cx="64087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latin typeface="Elephant" pitchFamily="18" charset="0"/>
              </a:rPr>
              <a:t>DINÂMICA JOVENS</a:t>
            </a:r>
            <a:endParaRPr lang="pt-BR" sz="3600" dirty="0">
              <a:latin typeface="Elephant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85695" y="2204864"/>
            <a:ext cx="9135035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rgbClr val="FFFF00"/>
                </a:solidFill>
                <a:latin typeface="Arial Black" pitchFamily="34" charset="0"/>
              </a:rPr>
              <a:t>CARTA A SARDES ( APOC. 3 </a:t>
            </a:r>
            <a:r>
              <a:rPr lang="pt-BR" sz="4400" dirty="0" smtClean="0">
                <a:solidFill>
                  <a:srgbClr val="FFFF00"/>
                </a:solidFill>
                <a:latin typeface="Arial Black" pitchFamily="34" charset="0"/>
              </a:rPr>
              <a:t>)</a:t>
            </a:r>
          </a:p>
          <a:p>
            <a:pPr algn="ctr"/>
            <a:endParaRPr lang="pt-BR" sz="2400" dirty="0">
              <a:solidFill>
                <a:schemeClr val="bg1"/>
              </a:solidFill>
              <a:latin typeface="Arial Black" pitchFamily="34" charset="0"/>
            </a:endParaRPr>
          </a:p>
          <a:p>
            <a:pPr marL="514350" indent="-514350">
              <a:buAutoNum type="arabicPeriod" startAt="7"/>
            </a:pPr>
            <a:r>
              <a:rPr lang="pt-BR" sz="2400" dirty="0" smtClean="0">
                <a:solidFill>
                  <a:schemeClr val="bg1"/>
                </a:solidFill>
                <a:latin typeface="Arial Black" pitchFamily="34" charset="0"/>
              </a:rPr>
              <a:t>O </a:t>
            </a:r>
            <a:r>
              <a:rPr lang="pt-BR" sz="2400" dirty="0" smtClean="0">
                <a:solidFill>
                  <a:schemeClr val="bg1"/>
                </a:solidFill>
                <a:latin typeface="Arial Black" pitchFamily="34" charset="0"/>
              </a:rPr>
              <a:t>QUE ELE VENDEU? </a:t>
            </a:r>
            <a:endParaRPr lang="pt-BR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pt-BR" sz="2400" dirty="0" smtClean="0">
                <a:solidFill>
                  <a:srgbClr val="FFFF00"/>
                </a:solidFill>
                <a:latin typeface="Arial Black" pitchFamily="34" charset="0"/>
              </a:rPr>
              <a:t>– </a:t>
            </a:r>
            <a:endParaRPr lang="pt-BR" sz="28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3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" y="0"/>
            <a:ext cx="9135036" cy="6858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179512" y="260648"/>
            <a:ext cx="64087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latin typeface="Elephant" pitchFamily="18" charset="0"/>
              </a:rPr>
              <a:t>DINÂMICA JOVENS</a:t>
            </a:r>
            <a:endParaRPr lang="pt-BR" sz="3600" dirty="0">
              <a:latin typeface="Elephant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482" y="1052736"/>
            <a:ext cx="913503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rgbClr val="FFFF00"/>
                </a:solidFill>
                <a:latin typeface="Arial Black" pitchFamily="34" charset="0"/>
              </a:rPr>
              <a:t>CARTA A SARDES ( APOC. 3 </a:t>
            </a:r>
            <a:r>
              <a:rPr lang="pt-BR" sz="4400" dirty="0" smtClean="0">
                <a:solidFill>
                  <a:srgbClr val="FFFF00"/>
                </a:solidFill>
                <a:latin typeface="Arial Black" pitchFamily="34" charset="0"/>
              </a:rPr>
              <a:t>)</a:t>
            </a:r>
          </a:p>
          <a:p>
            <a:pPr algn="ctr"/>
            <a:endParaRPr lang="pt-BR" sz="2400" dirty="0">
              <a:solidFill>
                <a:schemeClr val="bg1"/>
              </a:solidFill>
              <a:latin typeface="Arial Black" pitchFamily="34" charset="0"/>
            </a:endParaRPr>
          </a:p>
          <a:p>
            <a:pPr marL="514350" indent="-514350">
              <a:buAutoNum type="arabicPeriod" startAt="7"/>
            </a:pPr>
            <a:r>
              <a:rPr lang="pt-BR" sz="2400" dirty="0" smtClean="0">
                <a:solidFill>
                  <a:schemeClr val="bg1"/>
                </a:solidFill>
                <a:latin typeface="Arial Black" pitchFamily="34" charset="0"/>
              </a:rPr>
              <a:t>O </a:t>
            </a:r>
            <a:r>
              <a:rPr lang="pt-BR" sz="2400" dirty="0" smtClean="0">
                <a:solidFill>
                  <a:schemeClr val="bg1"/>
                </a:solidFill>
                <a:latin typeface="Arial Black" pitchFamily="34" charset="0"/>
              </a:rPr>
              <a:t>QUE ELE VENDEU? </a:t>
            </a:r>
            <a:endParaRPr lang="pt-BR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pt-BR" sz="2400" dirty="0" smtClean="0">
                <a:solidFill>
                  <a:srgbClr val="FFFF00"/>
                </a:solidFill>
                <a:latin typeface="Arial Black" pitchFamily="34" charset="0"/>
              </a:rPr>
              <a:t>– </a:t>
            </a:r>
            <a:r>
              <a:rPr lang="pt-BR" sz="2400" dirty="0">
                <a:solidFill>
                  <a:srgbClr val="FFFF00"/>
                </a:solidFill>
                <a:latin typeface="Arial Black" pitchFamily="34" charset="0"/>
              </a:rPr>
              <a:t>Vendeu tudo o que tinha e comprou o campo – renunciou ao sacerdócio daquela igreja e adquiriu o campo dos interesses do </a:t>
            </a:r>
            <a:r>
              <a:rPr lang="pt-BR" sz="2400" dirty="0" smtClean="0">
                <a:solidFill>
                  <a:srgbClr val="FFFF00"/>
                </a:solidFill>
                <a:latin typeface="Arial Black" pitchFamily="34" charset="0"/>
              </a:rPr>
              <a:t>Senhor, PARA VIVER AS PROMESSAS DADAS AQUELA IGREJA:</a:t>
            </a:r>
          </a:p>
          <a:p>
            <a:r>
              <a:rPr lang="pt-BR" sz="2400" dirty="0" smtClean="0">
                <a:solidFill>
                  <a:srgbClr val="FFFF00"/>
                </a:solidFill>
                <a:latin typeface="Arial Black" pitchFamily="34" charset="0"/>
              </a:rPr>
              <a:t>– </a:t>
            </a:r>
            <a:r>
              <a:rPr lang="pt-BR" sz="2400" i="1" dirty="0">
                <a:solidFill>
                  <a:srgbClr val="FFFF00"/>
                </a:solidFill>
                <a:latin typeface="Arial Black" pitchFamily="34" charset="0"/>
              </a:rPr>
              <a:t>Algumas pessoas (dignas) andarão de branco comigo.</a:t>
            </a:r>
          </a:p>
          <a:p>
            <a:r>
              <a:rPr lang="pt-BR" sz="2400" i="1" dirty="0">
                <a:solidFill>
                  <a:srgbClr val="FFFF00"/>
                </a:solidFill>
                <a:latin typeface="Arial Black" pitchFamily="34" charset="0"/>
              </a:rPr>
              <a:t>– O vencedor será vestido de vestes brancas (no período medieval todos usavam negro).</a:t>
            </a:r>
          </a:p>
          <a:p>
            <a:r>
              <a:rPr lang="pt-BR" sz="2400" i="1" dirty="0">
                <a:solidFill>
                  <a:srgbClr val="FFFF00"/>
                </a:solidFill>
                <a:latin typeface="Arial Black" pitchFamily="34" charset="0"/>
              </a:rPr>
              <a:t>– De maneira nenhuma riscarei seu nome do livro da vida.</a:t>
            </a:r>
          </a:p>
          <a:p>
            <a:r>
              <a:rPr lang="pt-BR" sz="2400" i="1" dirty="0">
                <a:solidFill>
                  <a:srgbClr val="FFFF00"/>
                </a:solidFill>
                <a:latin typeface="Arial Black" pitchFamily="34" charset="0"/>
              </a:rPr>
              <a:t>– Confessarei seu nome diante de Meu Pai e diante dos seus anjos.</a:t>
            </a:r>
            <a:endParaRPr lang="pt-BR" sz="2400" i="1" dirty="0" smtClean="0">
              <a:solidFill>
                <a:srgbClr val="FFFF00"/>
              </a:solidFill>
              <a:latin typeface="Arial Black" pitchFamily="34" charset="0"/>
            </a:endParaRPr>
          </a:p>
          <a:p>
            <a:endParaRPr lang="pt-BR" sz="28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858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437</Words>
  <Application>Microsoft Office PowerPoint</Application>
  <PresentationFormat>Apresentação na tela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 do Windows</cp:lastModifiedBy>
  <cp:revision>8</cp:revision>
  <dcterms:created xsi:type="dcterms:W3CDTF">2018-10-06T02:58:30Z</dcterms:created>
  <dcterms:modified xsi:type="dcterms:W3CDTF">2018-10-06T19:38:30Z</dcterms:modified>
</cp:coreProperties>
</file>